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4"/>
  </p:notesMasterIdLst>
  <p:sldIdLst>
    <p:sldId id="256" r:id="rId2"/>
    <p:sldId id="262" r:id="rId3"/>
    <p:sldId id="263" r:id="rId4"/>
    <p:sldId id="275" r:id="rId5"/>
    <p:sldId id="272" r:id="rId6"/>
    <p:sldId id="264" r:id="rId7"/>
    <p:sldId id="274" r:id="rId8"/>
    <p:sldId id="257" r:id="rId9"/>
    <p:sldId id="258" r:id="rId10"/>
    <p:sldId id="260" r:id="rId11"/>
    <p:sldId id="271" r:id="rId12"/>
    <p:sldId id="273" r:id="rId13"/>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4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i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 name="Google Shape;21;i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i28: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i2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i28: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i2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89607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i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dirty="0"/>
          </a:p>
        </p:txBody>
      </p:sp>
    </p:spTree>
    <p:extLst>
      <p:ext uri="{BB962C8B-B14F-4D97-AF65-F5344CB8AC3E}">
        <p14:creationId xmlns:p14="http://schemas.microsoft.com/office/powerpoint/2010/main" val="105773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i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57566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i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dirty="0"/>
          </a:p>
        </p:txBody>
      </p:sp>
    </p:spTree>
    <p:extLst>
      <p:ext uri="{BB962C8B-B14F-4D97-AF65-F5344CB8AC3E}">
        <p14:creationId xmlns:p14="http://schemas.microsoft.com/office/powerpoint/2010/main" val="40018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i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dirty="0"/>
          </a:p>
        </p:txBody>
      </p:sp>
    </p:spTree>
    <p:extLst>
      <p:ext uri="{BB962C8B-B14F-4D97-AF65-F5344CB8AC3E}">
        <p14:creationId xmlns:p14="http://schemas.microsoft.com/office/powerpoint/2010/main" val="302416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i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63918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i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167440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i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i12: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i1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304800" y="6705600"/>
            <a:ext cx="9550400" cy="609600"/>
          </a:xfrm>
          <a:prstGeom prst="rect">
            <a:avLst/>
          </a:prstGeom>
          <a:noFill/>
          <a:ln>
            <a:noFill/>
          </a:ln>
        </p:spPr>
        <p:txBody>
          <a:bodyPr spcFirstLastPara="1" wrap="square" lIns="91425" tIns="91425" rIns="91425" bIns="91425" anchor="t" anchorCtr="0">
            <a:noAutofit/>
          </a:bodyPr>
          <a:lstStyle>
            <a:lvl1pPr marL="457200" lvl="0" indent="-431800" algn="ctr">
              <a:spcBef>
                <a:spcPts val="0"/>
              </a:spcBef>
              <a:spcAft>
                <a:spcPts val="0"/>
              </a:spcAft>
              <a:buSzPts val="3200"/>
              <a:buChar char="●"/>
              <a:defRPr sz="3200"/>
            </a:lvl1pPr>
            <a:lvl2pPr marL="914400" lvl="1" indent="-431800" algn="ctr">
              <a:spcBef>
                <a:spcPts val="0"/>
              </a:spcBef>
              <a:spcAft>
                <a:spcPts val="0"/>
              </a:spcAft>
              <a:buSzPts val="3200"/>
              <a:buChar char="○"/>
              <a:defRPr sz="3200"/>
            </a:lvl2pPr>
            <a:lvl3pPr marL="1371600" lvl="2" indent="-431800" algn="ctr">
              <a:spcBef>
                <a:spcPts val="0"/>
              </a:spcBef>
              <a:spcAft>
                <a:spcPts val="0"/>
              </a:spcAft>
              <a:buSzPts val="3200"/>
              <a:buChar char="■"/>
              <a:defRPr sz="3200"/>
            </a:lvl3pPr>
            <a:lvl4pPr marL="1828800" lvl="3" indent="-431800" algn="ctr">
              <a:spcBef>
                <a:spcPts val="0"/>
              </a:spcBef>
              <a:spcAft>
                <a:spcPts val="0"/>
              </a:spcAft>
              <a:buSzPts val="3200"/>
              <a:buChar char="●"/>
              <a:defRPr sz="3200"/>
            </a:lvl4pPr>
            <a:lvl5pPr marL="2286000" lvl="4" indent="-431800" algn="ctr">
              <a:spcBef>
                <a:spcPts val="0"/>
              </a:spcBef>
              <a:spcAft>
                <a:spcPts val="0"/>
              </a:spcAft>
              <a:buSzPts val="3200"/>
              <a:buChar char="○"/>
              <a:defRPr sz="3200"/>
            </a:lvl5pPr>
            <a:lvl6pPr marL="2743200" lvl="5" indent="-431800" algn="ctr">
              <a:spcBef>
                <a:spcPts val="0"/>
              </a:spcBef>
              <a:spcAft>
                <a:spcPts val="0"/>
              </a:spcAft>
              <a:buSzPts val="3200"/>
              <a:buChar char="■"/>
              <a:defRPr sz="3200"/>
            </a:lvl6pPr>
            <a:lvl7pPr marL="3200400" lvl="6" indent="-431800" algn="ctr">
              <a:spcBef>
                <a:spcPts val="0"/>
              </a:spcBef>
              <a:spcAft>
                <a:spcPts val="0"/>
              </a:spcAft>
              <a:buSzPts val="3200"/>
              <a:buChar char="●"/>
              <a:defRPr sz="3200"/>
            </a:lvl7pPr>
            <a:lvl8pPr marL="3657600" lvl="7" indent="-431800" algn="ctr">
              <a:spcBef>
                <a:spcPts val="0"/>
              </a:spcBef>
              <a:spcAft>
                <a:spcPts val="0"/>
              </a:spcAft>
              <a:buSzPts val="3200"/>
              <a:buChar char="○"/>
              <a:defRPr sz="3200"/>
            </a:lvl8pPr>
            <a:lvl9pPr marL="4114800" lvl="8" indent="-431800" algn="ctr">
              <a:spcBef>
                <a:spcPts val="0"/>
              </a:spcBef>
              <a:spcAft>
                <a:spcPts val="0"/>
              </a:spcAft>
              <a:buSzPts val="3200"/>
              <a:buChar char="■"/>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mailto:Gstevens@parkholidays.com" TargetMode="External"/><Relationship Id="rId2" Type="http://schemas.openxmlformats.org/officeDocument/2006/relationships/hyperlink" Target="mailto:Recruitment@parkholidays.com" TargetMode="External"/><Relationship Id="rId1" Type="http://schemas.openxmlformats.org/officeDocument/2006/relationships/slideLayout" Target="../slideLayouts/slideLayout2.xml"/><Relationship Id="rId4" Type="http://schemas.openxmlformats.org/officeDocument/2006/relationships/hyperlink" Target="mailto:Agomes@parkholiday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Recruitment@parkholiday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
        <p:cNvGrpSpPr/>
        <p:nvPr/>
      </p:nvGrpSpPr>
      <p:grpSpPr>
        <a:xfrm>
          <a:off x="0" y="0"/>
          <a:ext cx="0" cy="0"/>
          <a:chOff x="0" y="0"/>
          <a:chExt cx="0" cy="0"/>
        </a:xfrm>
      </p:grpSpPr>
      <p:sp>
        <p:nvSpPr>
          <p:cNvPr id="23" name="Google Shape;23;p7"/>
          <p:cNvSpPr txBox="1">
            <a:spLocks noGrp="1"/>
          </p:cNvSpPr>
          <p:nvPr>
            <p:ph type="ctrTitle"/>
          </p:nvPr>
        </p:nvSpPr>
        <p:spPr>
          <a:xfrm>
            <a:off x="863200" y="2418450"/>
            <a:ext cx="8509775" cy="1607875"/>
          </a:xfrm>
          <a:prstGeom prst="rect">
            <a:avLst/>
          </a:prstGeom>
          <a:noFill/>
          <a:ln>
            <a:noFill/>
          </a:ln>
        </p:spPr>
        <p:txBody>
          <a:bodyPr spcFirstLastPara="1" wrap="square" lIns="38100" tIns="38100" rIns="38100" bIns="38100" anchor="ctr" anchorCtr="0">
            <a:noAutofit/>
          </a:bodyPr>
          <a:lstStyle/>
          <a:p>
            <a:pPr marL="0" marR="0" lvl="0" indent="0" algn="ctr" rtl="0">
              <a:lnSpc>
                <a:spcPct val="120098"/>
              </a:lnSpc>
              <a:spcBef>
                <a:spcPts val="0"/>
              </a:spcBef>
              <a:spcAft>
                <a:spcPts val="0"/>
              </a:spcAft>
              <a:buNone/>
            </a:pPr>
            <a:r>
              <a:rPr lang="en-US" sz="3984">
                <a:solidFill>
                  <a:srgbClr val="1E66F7"/>
                </a:solidFill>
              </a:rPr>
              <a:t>Park Holidays</a:t>
            </a:r>
            <a:endParaRPr sz="3984">
              <a:solidFill>
                <a:srgbClr val="1E66F7"/>
              </a:solidFill>
              <a:latin typeface="Arial"/>
              <a:ea typeface="Arial"/>
              <a:cs typeface="Arial"/>
              <a:sym typeface="Arial"/>
            </a:endParaRPr>
          </a:p>
        </p:txBody>
      </p:sp>
      <p:sp>
        <p:nvSpPr>
          <p:cNvPr id="24" name="Google Shape;24;p7"/>
          <p:cNvSpPr txBox="1">
            <a:spLocks noGrp="1"/>
          </p:cNvSpPr>
          <p:nvPr>
            <p:ph type="subTitle" idx="1"/>
          </p:nvPr>
        </p:nvSpPr>
        <p:spPr>
          <a:xfrm>
            <a:off x="1625925" y="4116325"/>
            <a:ext cx="6984300" cy="1921650"/>
          </a:xfrm>
          <a:prstGeom prst="rect">
            <a:avLst/>
          </a:prstGeom>
          <a:noFill/>
          <a:ln>
            <a:noFill/>
          </a:ln>
        </p:spPr>
        <p:txBody>
          <a:bodyPr spcFirstLastPara="1" wrap="square" lIns="38100" tIns="38100" rIns="38100" bIns="38100" anchor="t" anchorCtr="0">
            <a:noAutofit/>
          </a:bodyPr>
          <a:lstStyle/>
          <a:p>
            <a:pPr marL="0" marR="0" lvl="0" indent="0" algn="ctr" rtl="0">
              <a:lnSpc>
                <a:spcPct val="120108"/>
              </a:lnSpc>
              <a:spcBef>
                <a:spcPts val="0"/>
              </a:spcBef>
              <a:spcAft>
                <a:spcPts val="0"/>
              </a:spcAft>
              <a:buNone/>
            </a:pPr>
            <a:r>
              <a:rPr lang="en-US" sz="3593">
                <a:solidFill>
                  <a:srgbClr val="898989"/>
                </a:solidFill>
              </a:rPr>
              <a:t>Reviewing Candidates on Indeed </a:t>
            </a:r>
            <a:endParaRPr sz="3593">
              <a:solidFill>
                <a:srgbClr val="898989"/>
              </a:solidFill>
              <a:latin typeface="Arial"/>
              <a:ea typeface="Arial"/>
              <a:cs typeface="Arial"/>
              <a:sym typeface="Arial"/>
            </a:endParaRPr>
          </a:p>
        </p:txBody>
      </p:sp>
      <p:sp>
        <p:nvSpPr>
          <p:cNvPr id="2" name="TextBox 1">
            <a:extLst>
              <a:ext uri="{FF2B5EF4-FFF2-40B4-BE49-F238E27FC236}">
                <a16:creationId xmlns:a16="http://schemas.microsoft.com/office/drawing/2014/main" id="{9E765F55-0E3E-40D4-A55D-058596267735}"/>
              </a:ext>
            </a:extLst>
          </p:cNvPr>
          <p:cNvSpPr txBox="1"/>
          <p:nvPr/>
        </p:nvSpPr>
        <p:spPr>
          <a:xfrm>
            <a:off x="8150941" y="7207045"/>
            <a:ext cx="1854995" cy="307777"/>
          </a:xfrm>
          <a:prstGeom prst="rect">
            <a:avLst/>
          </a:prstGeom>
          <a:noFill/>
        </p:spPr>
        <p:txBody>
          <a:bodyPr wrap="none" rtlCol="0">
            <a:spAutoFit/>
          </a:bodyPr>
          <a:lstStyle/>
          <a:p>
            <a:r>
              <a:rPr lang="en-GB" dirty="0"/>
              <a:t>Updated: 04.10.2021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11"/>
          <p:cNvSpPr txBox="1"/>
          <p:nvPr/>
        </p:nvSpPr>
        <p:spPr>
          <a:xfrm>
            <a:off x="275303" y="3699389"/>
            <a:ext cx="8175000" cy="211060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You will then see this page- the applicants details and CV.</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Once you have looked at their CV and decided if you are interested in the</a:t>
            </a:r>
          </a:p>
          <a:p>
            <a:pPr marL="0" lvl="0" indent="0" algn="l" rtl="0">
              <a:spcBef>
                <a:spcPts val="0"/>
              </a:spcBef>
              <a:spcAft>
                <a:spcPts val="0"/>
              </a:spcAft>
              <a:buNone/>
            </a:pPr>
            <a:r>
              <a:rPr lang="en-GB" dirty="0"/>
              <a:t>applicant or not- you can select yes maybe or no at the interested section.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Selecting No- will automatically send them a rejection email.</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You can schedule video interviews, call to arrange an interview or send them a message.</a:t>
            </a:r>
          </a:p>
          <a:p>
            <a:pPr marL="0" lvl="0" indent="0" algn="l" rtl="0">
              <a:spcBef>
                <a:spcPts val="0"/>
              </a:spcBef>
              <a:spcAft>
                <a:spcPts val="0"/>
              </a:spcAft>
              <a:buNone/>
            </a:pPr>
            <a:r>
              <a:rPr lang="en-GB" dirty="0"/>
              <a:t>On this same page as above- you will see their name in the bottom right corner.</a:t>
            </a:r>
          </a:p>
          <a:p>
            <a:pPr marL="0" lvl="0" indent="0" algn="l" rtl="0">
              <a:spcBef>
                <a:spcPts val="0"/>
              </a:spcBef>
              <a:spcAft>
                <a:spcPts val="0"/>
              </a:spcAft>
              <a:buNone/>
            </a:pPr>
            <a:r>
              <a:rPr lang="en-GB" dirty="0"/>
              <a:t>If you click this, it will then bring up a box that will allow you to message the applicant.</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You can then go through the rest of the applicants on the left and do the same steps as above.</a:t>
            </a:r>
            <a:endParaRPr dirty="0"/>
          </a:p>
        </p:txBody>
      </p:sp>
      <p:pic>
        <p:nvPicPr>
          <p:cNvPr id="3" name="Picture 2">
            <a:extLst>
              <a:ext uri="{FF2B5EF4-FFF2-40B4-BE49-F238E27FC236}">
                <a16:creationId xmlns:a16="http://schemas.microsoft.com/office/drawing/2014/main" id="{B716A1D0-42A1-4080-A4B8-50AD7D09978B}"/>
              </a:ext>
            </a:extLst>
          </p:cNvPr>
          <p:cNvPicPr>
            <a:picLocks noChangeAspect="1"/>
          </p:cNvPicPr>
          <p:nvPr/>
        </p:nvPicPr>
        <p:blipFill>
          <a:blip r:embed="rId4"/>
          <a:stretch>
            <a:fillRect/>
          </a:stretch>
        </p:blipFill>
        <p:spPr>
          <a:xfrm>
            <a:off x="0" y="-63063"/>
            <a:ext cx="10160000" cy="3608439"/>
          </a:xfrm>
          <a:prstGeom prst="rect">
            <a:avLst/>
          </a:prstGeom>
        </p:spPr>
      </p:pic>
      <p:sp>
        <p:nvSpPr>
          <p:cNvPr id="4" name="Rectangle 3">
            <a:extLst>
              <a:ext uri="{FF2B5EF4-FFF2-40B4-BE49-F238E27FC236}">
                <a16:creationId xmlns:a16="http://schemas.microsoft.com/office/drawing/2014/main" id="{C13584D9-1286-4A96-AF58-8D1CA25FB26F}"/>
              </a:ext>
            </a:extLst>
          </p:cNvPr>
          <p:cNvSpPr/>
          <p:nvPr/>
        </p:nvSpPr>
        <p:spPr>
          <a:xfrm>
            <a:off x="7669161" y="1592824"/>
            <a:ext cx="2310581" cy="422787"/>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60000"/>
                  <a:lumOff val="40000"/>
                </a:schemeClr>
              </a:solidFill>
            </a:endParaRPr>
          </a:p>
        </p:txBody>
      </p:sp>
      <p:pic>
        <p:nvPicPr>
          <p:cNvPr id="6" name="Picture 5">
            <a:extLst>
              <a:ext uri="{FF2B5EF4-FFF2-40B4-BE49-F238E27FC236}">
                <a16:creationId xmlns:a16="http://schemas.microsoft.com/office/drawing/2014/main" id="{DE15AF6C-FBE6-43FB-969F-839F6700F94C}"/>
              </a:ext>
            </a:extLst>
          </p:cNvPr>
          <p:cNvPicPr>
            <a:picLocks noChangeAspect="1"/>
          </p:cNvPicPr>
          <p:nvPr/>
        </p:nvPicPr>
        <p:blipFill rotWithShape="1">
          <a:blip r:embed="rId5"/>
          <a:srcRect l="19888"/>
          <a:stretch/>
        </p:blipFill>
        <p:spPr>
          <a:xfrm>
            <a:off x="7488118" y="4380275"/>
            <a:ext cx="2636687" cy="1391263"/>
          </a:xfrm>
          <a:prstGeom prst="rect">
            <a:avLst/>
          </a:prstGeom>
        </p:spPr>
      </p:pic>
      <p:cxnSp>
        <p:nvCxnSpPr>
          <p:cNvPr id="8" name="Straight Arrow Connector 7">
            <a:extLst>
              <a:ext uri="{FF2B5EF4-FFF2-40B4-BE49-F238E27FC236}">
                <a16:creationId xmlns:a16="http://schemas.microsoft.com/office/drawing/2014/main" id="{12FEA117-4A54-482B-AA7C-446977729982}"/>
              </a:ext>
            </a:extLst>
          </p:cNvPr>
          <p:cNvCxnSpPr/>
          <p:nvPr/>
        </p:nvCxnSpPr>
        <p:spPr>
          <a:xfrm flipV="1">
            <a:off x="5594555" y="2094271"/>
            <a:ext cx="1956619" cy="2035277"/>
          </a:xfrm>
          <a:prstGeom prst="straightConnector1">
            <a:avLst/>
          </a:prstGeom>
          <a:ln w="28575">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10A7AE-1ABE-4F2E-8F8B-B0DAC4856AB9}"/>
              </a:ext>
            </a:extLst>
          </p:cNvPr>
          <p:cNvCxnSpPr>
            <a:cxnSpLocks/>
          </p:cNvCxnSpPr>
          <p:nvPr/>
        </p:nvCxnSpPr>
        <p:spPr>
          <a:xfrm>
            <a:off x="6572864" y="5574890"/>
            <a:ext cx="1096297" cy="0"/>
          </a:xfrm>
          <a:prstGeom prst="straightConnector1">
            <a:avLst/>
          </a:prstGeom>
          <a:ln w="28575">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92E61A3-69C5-401D-AD23-D08A94D9B5A8}"/>
              </a:ext>
            </a:extLst>
          </p:cNvPr>
          <p:cNvCxnSpPr>
            <a:cxnSpLocks/>
          </p:cNvCxnSpPr>
          <p:nvPr/>
        </p:nvCxnSpPr>
        <p:spPr>
          <a:xfrm rot="16200000" flipV="1">
            <a:off x="-2046542" y="4042492"/>
            <a:ext cx="4545371" cy="235976"/>
          </a:xfrm>
          <a:prstGeom prst="bentConnector3">
            <a:avLst>
              <a:gd name="adj1" fmla="val -184"/>
            </a:avLst>
          </a:prstGeom>
          <a:ln w="28575">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11"/>
          <p:cNvSpPr txBox="1"/>
          <p:nvPr/>
        </p:nvSpPr>
        <p:spPr>
          <a:xfrm>
            <a:off x="176980" y="5370872"/>
            <a:ext cx="8175000" cy="211060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You can change the status of the job on the main dashboard.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you want to pause the advert for a while- so you can review applicants etc. Select here and change to pause.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Do the same to open, close and pause the advert.</a:t>
            </a:r>
          </a:p>
        </p:txBody>
      </p:sp>
      <p:pic>
        <p:nvPicPr>
          <p:cNvPr id="5" name="Picture 4">
            <a:extLst>
              <a:ext uri="{FF2B5EF4-FFF2-40B4-BE49-F238E27FC236}">
                <a16:creationId xmlns:a16="http://schemas.microsoft.com/office/drawing/2014/main" id="{2DDE31E5-1206-4BE6-A97F-21602B33D539}"/>
              </a:ext>
            </a:extLst>
          </p:cNvPr>
          <p:cNvPicPr>
            <a:picLocks noChangeAspect="1"/>
          </p:cNvPicPr>
          <p:nvPr/>
        </p:nvPicPr>
        <p:blipFill>
          <a:blip r:embed="rId4"/>
          <a:stretch>
            <a:fillRect/>
          </a:stretch>
        </p:blipFill>
        <p:spPr>
          <a:xfrm>
            <a:off x="0" y="1711297"/>
            <a:ext cx="10160000" cy="3302670"/>
          </a:xfrm>
          <a:prstGeom prst="rect">
            <a:avLst/>
          </a:prstGeom>
        </p:spPr>
      </p:pic>
      <p:cxnSp>
        <p:nvCxnSpPr>
          <p:cNvPr id="9" name="Straight Arrow Connector 8">
            <a:extLst>
              <a:ext uri="{FF2B5EF4-FFF2-40B4-BE49-F238E27FC236}">
                <a16:creationId xmlns:a16="http://schemas.microsoft.com/office/drawing/2014/main" id="{7EACF8A1-0218-4B61-80F9-BA44BF6C03EA}"/>
              </a:ext>
            </a:extLst>
          </p:cNvPr>
          <p:cNvCxnSpPr>
            <a:cxnSpLocks/>
          </p:cNvCxnSpPr>
          <p:nvPr/>
        </p:nvCxnSpPr>
        <p:spPr>
          <a:xfrm flipV="1">
            <a:off x="7600335" y="4424032"/>
            <a:ext cx="1111045" cy="1337671"/>
          </a:xfrm>
          <a:prstGeom prst="straightConnector1">
            <a:avLst/>
          </a:prstGeom>
          <a:ln w="28575">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4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CE1447-FE31-41ED-AF7E-F5F20957126D}"/>
              </a:ext>
            </a:extLst>
          </p:cNvPr>
          <p:cNvSpPr txBox="1"/>
          <p:nvPr/>
        </p:nvSpPr>
        <p:spPr>
          <a:xfrm>
            <a:off x="894736" y="2005329"/>
            <a:ext cx="8288593" cy="2246769"/>
          </a:xfrm>
          <a:prstGeom prst="rect">
            <a:avLst/>
          </a:prstGeom>
          <a:noFill/>
        </p:spPr>
        <p:txBody>
          <a:bodyPr wrap="square" rtlCol="0">
            <a:spAutoFit/>
          </a:bodyPr>
          <a:lstStyle/>
          <a:p>
            <a:r>
              <a:rPr lang="en-GB" dirty="0"/>
              <a:t>If you have any issues or questions on how to use the Indeed Platform please contact: </a:t>
            </a:r>
          </a:p>
          <a:p>
            <a:endParaRPr lang="en-GB" dirty="0"/>
          </a:p>
          <a:p>
            <a:r>
              <a:rPr lang="en-GB" dirty="0">
                <a:hlinkClick r:id="rId2"/>
              </a:rPr>
              <a:t>Recruitment@parkholidays.com</a:t>
            </a:r>
            <a:r>
              <a:rPr lang="en-GB" dirty="0"/>
              <a:t> </a:t>
            </a:r>
          </a:p>
          <a:p>
            <a:endParaRPr lang="en-GB" dirty="0"/>
          </a:p>
          <a:p>
            <a:endParaRPr lang="en-GB" dirty="0"/>
          </a:p>
          <a:p>
            <a:r>
              <a:rPr lang="en-GB" dirty="0"/>
              <a:t>HR Team</a:t>
            </a:r>
          </a:p>
          <a:p>
            <a:endParaRPr lang="en-GB" dirty="0"/>
          </a:p>
          <a:p>
            <a:r>
              <a:rPr lang="en-GB" dirty="0">
                <a:hlinkClick r:id="rId3"/>
              </a:rPr>
              <a:t>Gstevens@parkholidays.com</a:t>
            </a:r>
            <a:r>
              <a:rPr lang="en-GB" dirty="0"/>
              <a:t> </a:t>
            </a:r>
          </a:p>
          <a:p>
            <a:endParaRPr lang="en-GB" dirty="0"/>
          </a:p>
          <a:p>
            <a:r>
              <a:rPr lang="en-GB" dirty="0">
                <a:hlinkClick r:id="rId4"/>
              </a:rPr>
              <a:t>Agomes@parkholidays.com</a:t>
            </a:r>
            <a:r>
              <a:rPr lang="en-GB" dirty="0"/>
              <a:t> </a:t>
            </a:r>
          </a:p>
        </p:txBody>
      </p:sp>
      <p:sp>
        <p:nvSpPr>
          <p:cNvPr id="4" name="TextBox 3">
            <a:extLst>
              <a:ext uri="{FF2B5EF4-FFF2-40B4-BE49-F238E27FC236}">
                <a16:creationId xmlns:a16="http://schemas.microsoft.com/office/drawing/2014/main" id="{B4F0B41C-F84E-471E-AD19-C2CB9ED3C7B3}"/>
              </a:ext>
            </a:extLst>
          </p:cNvPr>
          <p:cNvSpPr txBox="1"/>
          <p:nvPr/>
        </p:nvSpPr>
        <p:spPr>
          <a:xfrm>
            <a:off x="4178710" y="698090"/>
            <a:ext cx="901290" cy="461665"/>
          </a:xfrm>
          <a:prstGeom prst="rect">
            <a:avLst/>
          </a:prstGeom>
          <a:noFill/>
        </p:spPr>
        <p:txBody>
          <a:bodyPr wrap="square" rtlCol="0">
            <a:spAutoFit/>
          </a:bodyPr>
          <a:lstStyle/>
          <a:p>
            <a:r>
              <a:rPr lang="en-GB" sz="2400" b="1" u="sng" dirty="0">
                <a:latin typeface="Bahnschrift SemiBold" panose="020B0502040204020203" pitchFamily="34" charset="0"/>
              </a:rPr>
              <a:t>Help</a:t>
            </a:r>
          </a:p>
        </p:txBody>
      </p:sp>
    </p:spTree>
    <p:extLst>
      <p:ext uri="{BB962C8B-B14F-4D97-AF65-F5344CB8AC3E}">
        <p14:creationId xmlns:p14="http://schemas.microsoft.com/office/powerpoint/2010/main" val="250154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p:nvPr/>
        </p:nvSpPr>
        <p:spPr>
          <a:xfrm>
            <a:off x="2003969" y="3939400"/>
            <a:ext cx="4419900" cy="2328300"/>
          </a:xfrm>
          <a:prstGeom prst="rect">
            <a:avLst/>
          </a:prstGeom>
          <a:noFill/>
          <a:ln>
            <a:noFill/>
          </a:ln>
        </p:spPr>
        <p:txBody>
          <a:bodyPr spcFirstLastPara="1" wrap="square" lIns="38100" tIns="38100" rIns="38100" bIns="38100" anchor="t" anchorCtr="0">
            <a:noAutofit/>
          </a:bodyPr>
          <a:lstStyle/>
          <a:p>
            <a:pPr marL="381000" marR="0" lvl="0" indent="0" algn="l" rtl="0">
              <a:lnSpc>
                <a:spcPct val="120000"/>
              </a:lnSpc>
              <a:spcBef>
                <a:spcPts val="0"/>
              </a:spcBef>
              <a:spcAft>
                <a:spcPts val="0"/>
              </a:spcAft>
              <a:buNone/>
            </a:pPr>
            <a:endParaRPr sz="3125">
              <a:solidFill>
                <a:srgbClr val="000000"/>
              </a:solidFill>
              <a:latin typeface="Arial"/>
              <a:ea typeface="Arial"/>
              <a:cs typeface="Arial"/>
              <a:sym typeface="Arial"/>
            </a:endParaRPr>
          </a:p>
        </p:txBody>
      </p:sp>
      <p:sp>
        <p:nvSpPr>
          <p:cNvPr id="31" name="Google Shape;31;p8"/>
          <p:cNvSpPr txBox="1"/>
          <p:nvPr/>
        </p:nvSpPr>
        <p:spPr>
          <a:xfrm>
            <a:off x="504975" y="1052684"/>
            <a:ext cx="9150050" cy="20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First you will need to be added to the Park Holidays Indeed account. Email </a:t>
            </a:r>
            <a:r>
              <a:rPr lang="en-US" dirty="0">
                <a:hlinkClick r:id="rId4"/>
              </a:rPr>
              <a:t>Recruitment@parkholidays.com</a:t>
            </a:r>
            <a:r>
              <a:rPr lang="en-US" dirty="0"/>
              <a:t> to be set up. If you think you may have an account already you can email to ask.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Once you have been added, you will receive an email from Indeed (will likely go to your junk folder)</a:t>
            </a:r>
          </a:p>
        </p:txBody>
      </p:sp>
      <p:sp>
        <p:nvSpPr>
          <p:cNvPr id="2" name="TextBox 1">
            <a:extLst>
              <a:ext uri="{FF2B5EF4-FFF2-40B4-BE49-F238E27FC236}">
                <a16:creationId xmlns:a16="http://schemas.microsoft.com/office/drawing/2014/main" id="{74214F21-EE5D-4FE9-AE74-8260B383BE5E}"/>
              </a:ext>
            </a:extLst>
          </p:cNvPr>
          <p:cNvSpPr txBox="1"/>
          <p:nvPr/>
        </p:nvSpPr>
        <p:spPr>
          <a:xfrm>
            <a:off x="3020373" y="817771"/>
            <a:ext cx="4113627" cy="400110"/>
          </a:xfrm>
          <a:prstGeom prst="rect">
            <a:avLst/>
          </a:prstGeom>
          <a:noFill/>
        </p:spPr>
        <p:txBody>
          <a:bodyPr wrap="none" rtlCol="0">
            <a:spAutoFit/>
          </a:bodyPr>
          <a:lstStyle/>
          <a:p>
            <a:r>
              <a:rPr lang="en-GB" sz="2000" dirty="0"/>
              <a:t> 1. Setting up your Indeed Account</a:t>
            </a:r>
          </a:p>
        </p:txBody>
      </p:sp>
      <p:pic>
        <p:nvPicPr>
          <p:cNvPr id="1026" name="Picture 2" descr="image">
            <a:extLst>
              <a:ext uri="{FF2B5EF4-FFF2-40B4-BE49-F238E27FC236}">
                <a16:creationId xmlns:a16="http://schemas.microsoft.com/office/drawing/2014/main" id="{297CAC1A-59EC-44E3-979F-BD8F589623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604" y="2637113"/>
            <a:ext cx="5741322" cy="413921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A2BD6032-50AD-4AB1-B6DA-B9B25F83B4EA}"/>
              </a:ext>
            </a:extLst>
          </p:cNvPr>
          <p:cNvCxnSpPr>
            <a:cxnSpLocks/>
          </p:cNvCxnSpPr>
          <p:nvPr/>
        </p:nvCxnSpPr>
        <p:spPr>
          <a:xfrm flipH="1">
            <a:off x="3020373" y="4069582"/>
            <a:ext cx="2807671" cy="103396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C9C6DAC-718A-434D-9364-B75C63A6C430}"/>
              </a:ext>
            </a:extLst>
          </p:cNvPr>
          <p:cNvSpPr txBox="1"/>
          <p:nvPr/>
        </p:nvSpPr>
        <p:spPr>
          <a:xfrm>
            <a:off x="6158265" y="3132100"/>
            <a:ext cx="3736131" cy="2246769"/>
          </a:xfrm>
          <a:prstGeom prst="rect">
            <a:avLst/>
          </a:prstGeom>
          <a:noFill/>
        </p:spPr>
        <p:txBody>
          <a:bodyPr wrap="square" rtlCol="0">
            <a:spAutoFit/>
          </a:bodyPr>
          <a:lstStyle/>
          <a:p>
            <a:r>
              <a:rPr lang="en-GB" dirty="0"/>
              <a:t>Once you have received this email-</a:t>
            </a:r>
          </a:p>
          <a:p>
            <a:endParaRPr lang="en-GB" dirty="0"/>
          </a:p>
          <a:p>
            <a:r>
              <a:rPr lang="en-GB" dirty="0"/>
              <a:t>(If it went to your junk folder, simply move it over to your inbox </a:t>
            </a:r>
          </a:p>
          <a:p>
            <a:r>
              <a:rPr lang="en-GB" dirty="0"/>
              <a:t>to allow you to receive emails from indeed in the future).</a:t>
            </a:r>
          </a:p>
          <a:p>
            <a:endParaRPr lang="en-GB" dirty="0"/>
          </a:p>
          <a:p>
            <a:r>
              <a:rPr lang="en-GB" dirty="0"/>
              <a:t>Then click on Create an account and follow the steps provided from there.</a:t>
            </a:r>
          </a:p>
          <a:p>
            <a:endParaRPr lang="en-GB" dirty="0"/>
          </a:p>
        </p:txBody>
      </p:sp>
    </p:spTree>
    <p:extLst>
      <p:ext uri="{BB962C8B-B14F-4D97-AF65-F5344CB8AC3E}">
        <p14:creationId xmlns:p14="http://schemas.microsoft.com/office/powerpoint/2010/main" val="36644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p:nvPr/>
        </p:nvSpPr>
        <p:spPr>
          <a:xfrm>
            <a:off x="2003969" y="3939400"/>
            <a:ext cx="4419900" cy="2328300"/>
          </a:xfrm>
          <a:prstGeom prst="rect">
            <a:avLst/>
          </a:prstGeom>
          <a:noFill/>
          <a:ln>
            <a:noFill/>
          </a:ln>
        </p:spPr>
        <p:txBody>
          <a:bodyPr spcFirstLastPara="1" wrap="square" lIns="38100" tIns="38100" rIns="38100" bIns="38100" anchor="t" anchorCtr="0">
            <a:noAutofit/>
          </a:bodyPr>
          <a:lstStyle/>
          <a:p>
            <a:pPr marL="381000" marR="0" lvl="0" indent="0" algn="l" rtl="0">
              <a:lnSpc>
                <a:spcPct val="120000"/>
              </a:lnSpc>
              <a:spcBef>
                <a:spcPts val="0"/>
              </a:spcBef>
              <a:spcAft>
                <a:spcPts val="0"/>
              </a:spcAft>
              <a:buNone/>
            </a:pPr>
            <a:endParaRPr sz="3125">
              <a:solidFill>
                <a:srgbClr val="000000"/>
              </a:solidFill>
              <a:latin typeface="Arial"/>
              <a:ea typeface="Arial"/>
              <a:cs typeface="Arial"/>
              <a:sym typeface="Arial"/>
            </a:endParaRPr>
          </a:p>
        </p:txBody>
      </p:sp>
      <p:sp>
        <p:nvSpPr>
          <p:cNvPr id="31" name="Google Shape;31;p8"/>
          <p:cNvSpPr txBox="1"/>
          <p:nvPr/>
        </p:nvSpPr>
        <p:spPr>
          <a:xfrm>
            <a:off x="504975" y="940018"/>
            <a:ext cx="9150050" cy="20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Once you click on Create an account it will take you to Indeed website and ask you to put In your email address and </a:t>
            </a:r>
            <a:r>
              <a:rPr lang="en-US" dirty="0">
                <a:highlight>
                  <a:srgbClr val="FFFF00"/>
                </a:highlight>
              </a:rPr>
              <a:t>create a new password.</a:t>
            </a:r>
          </a:p>
        </p:txBody>
      </p:sp>
      <p:sp>
        <p:nvSpPr>
          <p:cNvPr id="2" name="TextBox 1">
            <a:extLst>
              <a:ext uri="{FF2B5EF4-FFF2-40B4-BE49-F238E27FC236}">
                <a16:creationId xmlns:a16="http://schemas.microsoft.com/office/drawing/2014/main" id="{74214F21-EE5D-4FE9-AE74-8260B383BE5E}"/>
              </a:ext>
            </a:extLst>
          </p:cNvPr>
          <p:cNvSpPr txBox="1"/>
          <p:nvPr/>
        </p:nvSpPr>
        <p:spPr>
          <a:xfrm>
            <a:off x="2939986" y="875623"/>
            <a:ext cx="3759362" cy="400110"/>
          </a:xfrm>
          <a:prstGeom prst="rect">
            <a:avLst/>
          </a:prstGeom>
          <a:noFill/>
        </p:spPr>
        <p:txBody>
          <a:bodyPr wrap="none" rtlCol="0">
            <a:spAutoFit/>
          </a:bodyPr>
          <a:lstStyle/>
          <a:p>
            <a:r>
              <a:rPr lang="en-GB" sz="2000" dirty="0"/>
              <a:t>Setting up your Indeed Account</a:t>
            </a:r>
          </a:p>
        </p:txBody>
      </p:sp>
      <p:sp>
        <p:nvSpPr>
          <p:cNvPr id="12" name="TextBox 11">
            <a:extLst>
              <a:ext uri="{FF2B5EF4-FFF2-40B4-BE49-F238E27FC236}">
                <a16:creationId xmlns:a16="http://schemas.microsoft.com/office/drawing/2014/main" id="{EC9C6DAC-718A-434D-9364-B75C63A6C430}"/>
              </a:ext>
            </a:extLst>
          </p:cNvPr>
          <p:cNvSpPr txBox="1"/>
          <p:nvPr/>
        </p:nvSpPr>
        <p:spPr>
          <a:xfrm>
            <a:off x="3514882" y="2300170"/>
            <a:ext cx="3736131" cy="1384995"/>
          </a:xfrm>
          <a:prstGeom prst="rect">
            <a:avLst/>
          </a:prstGeom>
          <a:noFill/>
        </p:spPr>
        <p:txBody>
          <a:bodyPr wrap="square" rtlCol="0">
            <a:spAutoFit/>
          </a:bodyPr>
          <a:lstStyle/>
          <a:p>
            <a:r>
              <a:rPr lang="en-GB" dirty="0"/>
              <a:t>Input your Park Holidays Email address and create your own unique password. (You will need to remember this yourself-as it is your own individual log in).</a:t>
            </a:r>
          </a:p>
          <a:p>
            <a:endParaRPr lang="en-GB" dirty="0"/>
          </a:p>
          <a:p>
            <a:r>
              <a:rPr lang="en-GB" dirty="0"/>
              <a:t>Select Employer as your role.</a:t>
            </a:r>
          </a:p>
        </p:txBody>
      </p:sp>
      <p:pic>
        <p:nvPicPr>
          <p:cNvPr id="9" name="Picture 8" descr="Graphical user interface, text, application&#10;&#10;Description automatically generated">
            <a:extLst>
              <a:ext uri="{FF2B5EF4-FFF2-40B4-BE49-F238E27FC236}">
                <a16:creationId xmlns:a16="http://schemas.microsoft.com/office/drawing/2014/main" id="{644492EA-C1D9-41F5-B83F-90C6FEC792A2}"/>
              </a:ext>
            </a:extLst>
          </p:cNvPr>
          <p:cNvPicPr>
            <a:picLocks noChangeAspect="1"/>
          </p:cNvPicPr>
          <p:nvPr/>
        </p:nvPicPr>
        <p:blipFill>
          <a:blip r:embed="rId4"/>
          <a:stretch>
            <a:fillRect/>
          </a:stretch>
        </p:blipFill>
        <p:spPr>
          <a:xfrm>
            <a:off x="349578" y="2288591"/>
            <a:ext cx="3016620" cy="4538052"/>
          </a:xfrm>
          <a:prstGeom prst="rect">
            <a:avLst/>
          </a:prstGeom>
        </p:spPr>
      </p:pic>
      <p:sp>
        <p:nvSpPr>
          <p:cNvPr id="3" name="Rectangle 2">
            <a:extLst>
              <a:ext uri="{FF2B5EF4-FFF2-40B4-BE49-F238E27FC236}">
                <a16:creationId xmlns:a16="http://schemas.microsoft.com/office/drawing/2014/main" id="{53C13F8A-4A63-4EF8-8D23-CF0A293DF9D8}"/>
              </a:ext>
            </a:extLst>
          </p:cNvPr>
          <p:cNvSpPr/>
          <p:nvPr/>
        </p:nvSpPr>
        <p:spPr>
          <a:xfrm>
            <a:off x="683288" y="5004079"/>
            <a:ext cx="1215850" cy="99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A2BD6032-50AD-4AB1-B6DA-B9B25F83B4EA}"/>
              </a:ext>
            </a:extLst>
          </p:cNvPr>
          <p:cNvCxnSpPr>
            <a:cxnSpLocks/>
          </p:cNvCxnSpPr>
          <p:nvPr/>
        </p:nvCxnSpPr>
        <p:spPr>
          <a:xfrm flipH="1">
            <a:off x="3074277" y="3285811"/>
            <a:ext cx="440605" cy="155734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133362-E2E3-4735-AF36-BB1A6382E71C}"/>
              </a:ext>
            </a:extLst>
          </p:cNvPr>
          <p:cNvSpPr txBox="1"/>
          <p:nvPr/>
        </p:nvSpPr>
        <p:spPr>
          <a:xfrm>
            <a:off x="3535434" y="5359759"/>
            <a:ext cx="2842529" cy="1815882"/>
          </a:xfrm>
          <a:prstGeom prst="rect">
            <a:avLst/>
          </a:prstGeom>
          <a:noFill/>
        </p:spPr>
        <p:txBody>
          <a:bodyPr wrap="square" rtlCol="0">
            <a:spAutoFit/>
          </a:bodyPr>
          <a:lstStyle/>
          <a:p>
            <a:r>
              <a:rPr lang="en-GB" dirty="0"/>
              <a:t>Once you have done this- check your inbox and you will have received an email from Indeed asking you to confirm your account.</a:t>
            </a:r>
          </a:p>
          <a:p>
            <a:endParaRPr lang="en-GB" dirty="0"/>
          </a:p>
          <a:p>
            <a:r>
              <a:rPr lang="en-GB" dirty="0"/>
              <a:t>Simply click the confirm box and this will activate your account.</a:t>
            </a:r>
          </a:p>
        </p:txBody>
      </p:sp>
      <p:pic>
        <p:nvPicPr>
          <p:cNvPr id="14" name="Picture 13" descr="Graphical user interface, application, Teams&#10;&#10;Description automatically generated">
            <a:extLst>
              <a:ext uri="{FF2B5EF4-FFF2-40B4-BE49-F238E27FC236}">
                <a16:creationId xmlns:a16="http://schemas.microsoft.com/office/drawing/2014/main" id="{6BB9B9DB-7FEC-4A2A-8334-1CD95D9357A0}"/>
              </a:ext>
            </a:extLst>
          </p:cNvPr>
          <p:cNvPicPr>
            <a:picLocks noChangeAspect="1"/>
          </p:cNvPicPr>
          <p:nvPr/>
        </p:nvPicPr>
        <p:blipFill rotWithShape="1">
          <a:blip r:embed="rId5"/>
          <a:srcRect l="25920" t="15831" r="12755"/>
          <a:stretch/>
        </p:blipFill>
        <p:spPr>
          <a:xfrm>
            <a:off x="6320856" y="4064482"/>
            <a:ext cx="3514808" cy="3009635"/>
          </a:xfrm>
          <a:prstGeom prst="rect">
            <a:avLst/>
          </a:prstGeom>
        </p:spPr>
      </p:pic>
      <p:cxnSp>
        <p:nvCxnSpPr>
          <p:cNvPr id="15" name="Straight Arrow Connector 14">
            <a:extLst>
              <a:ext uri="{FF2B5EF4-FFF2-40B4-BE49-F238E27FC236}">
                <a16:creationId xmlns:a16="http://schemas.microsoft.com/office/drawing/2014/main" id="{285113E0-DD5A-4793-BE94-CC479BBB3AD6}"/>
              </a:ext>
            </a:extLst>
          </p:cNvPr>
          <p:cNvCxnSpPr>
            <a:cxnSpLocks/>
          </p:cNvCxnSpPr>
          <p:nvPr/>
        </p:nvCxnSpPr>
        <p:spPr>
          <a:xfrm>
            <a:off x="5870079" y="5769429"/>
            <a:ext cx="110758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93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p:nvPr/>
        </p:nvSpPr>
        <p:spPr>
          <a:xfrm>
            <a:off x="2003969" y="3939400"/>
            <a:ext cx="4419900" cy="2328300"/>
          </a:xfrm>
          <a:prstGeom prst="rect">
            <a:avLst/>
          </a:prstGeom>
          <a:noFill/>
          <a:ln>
            <a:noFill/>
          </a:ln>
        </p:spPr>
        <p:txBody>
          <a:bodyPr spcFirstLastPara="1" wrap="square" lIns="38100" tIns="38100" rIns="38100" bIns="38100" anchor="t" anchorCtr="0">
            <a:noAutofit/>
          </a:bodyPr>
          <a:lstStyle/>
          <a:p>
            <a:pPr marL="381000" marR="0" lvl="0" indent="0" algn="l" rtl="0">
              <a:lnSpc>
                <a:spcPct val="120000"/>
              </a:lnSpc>
              <a:spcBef>
                <a:spcPts val="0"/>
              </a:spcBef>
              <a:spcAft>
                <a:spcPts val="0"/>
              </a:spcAft>
              <a:buNone/>
            </a:pPr>
            <a:endParaRPr sz="3125">
              <a:solidFill>
                <a:srgbClr val="000000"/>
              </a:solidFill>
              <a:latin typeface="Arial"/>
              <a:ea typeface="Arial"/>
              <a:cs typeface="Arial"/>
              <a:sym typeface="Arial"/>
            </a:endParaRPr>
          </a:p>
        </p:txBody>
      </p:sp>
      <p:sp>
        <p:nvSpPr>
          <p:cNvPr id="31" name="Google Shape;31;p8"/>
          <p:cNvSpPr txBox="1"/>
          <p:nvPr/>
        </p:nvSpPr>
        <p:spPr>
          <a:xfrm>
            <a:off x="446137" y="989743"/>
            <a:ext cx="9150050" cy="20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If you are unable to access your account  or have forgotten your password. You can select the Forgot Password option. If this continues to not work, please email Recruitment@parkholidays.com</a:t>
            </a:r>
          </a:p>
        </p:txBody>
      </p:sp>
      <p:sp>
        <p:nvSpPr>
          <p:cNvPr id="2" name="TextBox 1">
            <a:extLst>
              <a:ext uri="{FF2B5EF4-FFF2-40B4-BE49-F238E27FC236}">
                <a16:creationId xmlns:a16="http://schemas.microsoft.com/office/drawing/2014/main" id="{74214F21-EE5D-4FE9-AE74-8260B383BE5E}"/>
              </a:ext>
            </a:extLst>
          </p:cNvPr>
          <p:cNvSpPr txBox="1"/>
          <p:nvPr/>
        </p:nvSpPr>
        <p:spPr>
          <a:xfrm>
            <a:off x="3841520" y="782913"/>
            <a:ext cx="2476960" cy="400110"/>
          </a:xfrm>
          <a:prstGeom prst="rect">
            <a:avLst/>
          </a:prstGeom>
          <a:noFill/>
        </p:spPr>
        <p:txBody>
          <a:bodyPr wrap="none" rtlCol="0">
            <a:spAutoFit/>
          </a:bodyPr>
          <a:lstStyle/>
          <a:p>
            <a:r>
              <a:rPr lang="en-GB" sz="2000" dirty="0"/>
              <a:t> 1. Forgot Password</a:t>
            </a:r>
          </a:p>
        </p:txBody>
      </p:sp>
      <p:pic>
        <p:nvPicPr>
          <p:cNvPr id="4" name="Picture 3">
            <a:extLst>
              <a:ext uri="{FF2B5EF4-FFF2-40B4-BE49-F238E27FC236}">
                <a16:creationId xmlns:a16="http://schemas.microsoft.com/office/drawing/2014/main" id="{5EC30675-6F8C-4480-393E-F313288C6F25}"/>
              </a:ext>
            </a:extLst>
          </p:cNvPr>
          <p:cNvPicPr>
            <a:picLocks noChangeAspect="1"/>
          </p:cNvPicPr>
          <p:nvPr/>
        </p:nvPicPr>
        <p:blipFill>
          <a:blip r:embed="rId4"/>
          <a:stretch>
            <a:fillRect/>
          </a:stretch>
        </p:blipFill>
        <p:spPr>
          <a:xfrm>
            <a:off x="563813" y="2803576"/>
            <a:ext cx="4779712" cy="3856275"/>
          </a:xfrm>
          <a:prstGeom prst="rect">
            <a:avLst/>
          </a:prstGeom>
        </p:spPr>
      </p:pic>
      <p:cxnSp>
        <p:nvCxnSpPr>
          <p:cNvPr id="8" name="Straight Arrow Connector 7">
            <a:extLst>
              <a:ext uri="{FF2B5EF4-FFF2-40B4-BE49-F238E27FC236}">
                <a16:creationId xmlns:a16="http://schemas.microsoft.com/office/drawing/2014/main" id="{A2BD6032-50AD-4AB1-B6DA-B9B25F83B4EA}"/>
              </a:ext>
            </a:extLst>
          </p:cNvPr>
          <p:cNvCxnSpPr>
            <a:cxnSpLocks/>
          </p:cNvCxnSpPr>
          <p:nvPr/>
        </p:nvCxnSpPr>
        <p:spPr>
          <a:xfrm flipH="1">
            <a:off x="3496623" y="4731713"/>
            <a:ext cx="2285052" cy="121507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Google Shape;31;p8">
            <a:extLst>
              <a:ext uri="{FF2B5EF4-FFF2-40B4-BE49-F238E27FC236}">
                <a16:creationId xmlns:a16="http://schemas.microsoft.com/office/drawing/2014/main" id="{8DE7CC6A-2D41-D8B0-466E-9F05697D6D4B}"/>
              </a:ext>
            </a:extLst>
          </p:cNvPr>
          <p:cNvSpPr txBox="1"/>
          <p:nvPr/>
        </p:nvSpPr>
        <p:spPr>
          <a:xfrm>
            <a:off x="5461201" y="3256885"/>
            <a:ext cx="9150050" cy="20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Forgot Password</a:t>
            </a:r>
          </a:p>
        </p:txBody>
      </p:sp>
    </p:spTree>
    <p:extLst>
      <p:ext uri="{BB962C8B-B14F-4D97-AF65-F5344CB8AC3E}">
        <p14:creationId xmlns:p14="http://schemas.microsoft.com/office/powerpoint/2010/main" val="309971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p:nvPr/>
        </p:nvSpPr>
        <p:spPr>
          <a:xfrm>
            <a:off x="2003969" y="3939400"/>
            <a:ext cx="4419900" cy="2328300"/>
          </a:xfrm>
          <a:prstGeom prst="rect">
            <a:avLst/>
          </a:prstGeom>
          <a:noFill/>
          <a:ln>
            <a:noFill/>
          </a:ln>
        </p:spPr>
        <p:txBody>
          <a:bodyPr spcFirstLastPara="1" wrap="square" lIns="38100" tIns="38100" rIns="38100" bIns="38100" anchor="t" anchorCtr="0">
            <a:noAutofit/>
          </a:bodyPr>
          <a:lstStyle/>
          <a:p>
            <a:pPr marL="381000" marR="0" lvl="0" indent="0" algn="l" rtl="0">
              <a:lnSpc>
                <a:spcPct val="120000"/>
              </a:lnSpc>
              <a:spcBef>
                <a:spcPts val="0"/>
              </a:spcBef>
              <a:spcAft>
                <a:spcPts val="0"/>
              </a:spcAft>
              <a:buNone/>
            </a:pPr>
            <a:endParaRPr sz="3125">
              <a:solidFill>
                <a:srgbClr val="000000"/>
              </a:solidFill>
              <a:latin typeface="Arial"/>
              <a:ea typeface="Arial"/>
              <a:cs typeface="Arial"/>
              <a:sym typeface="Arial"/>
            </a:endParaRPr>
          </a:p>
        </p:txBody>
      </p:sp>
      <p:sp>
        <p:nvSpPr>
          <p:cNvPr id="31" name="Google Shape;31;p8"/>
          <p:cNvSpPr txBox="1"/>
          <p:nvPr/>
        </p:nvSpPr>
        <p:spPr>
          <a:xfrm>
            <a:off x="386011" y="756321"/>
            <a:ext cx="9150050" cy="20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When logging in, you might see this page below...</a:t>
            </a:r>
          </a:p>
        </p:txBody>
      </p:sp>
      <p:sp>
        <p:nvSpPr>
          <p:cNvPr id="2" name="TextBox 1">
            <a:extLst>
              <a:ext uri="{FF2B5EF4-FFF2-40B4-BE49-F238E27FC236}">
                <a16:creationId xmlns:a16="http://schemas.microsoft.com/office/drawing/2014/main" id="{74214F21-EE5D-4FE9-AE74-8260B383BE5E}"/>
              </a:ext>
            </a:extLst>
          </p:cNvPr>
          <p:cNvSpPr txBox="1"/>
          <p:nvPr/>
        </p:nvSpPr>
        <p:spPr>
          <a:xfrm>
            <a:off x="2939986" y="875623"/>
            <a:ext cx="3759362" cy="400110"/>
          </a:xfrm>
          <a:prstGeom prst="rect">
            <a:avLst/>
          </a:prstGeom>
          <a:noFill/>
        </p:spPr>
        <p:txBody>
          <a:bodyPr wrap="none" rtlCol="0">
            <a:spAutoFit/>
          </a:bodyPr>
          <a:lstStyle/>
          <a:p>
            <a:r>
              <a:rPr lang="en-GB" sz="2000" dirty="0"/>
              <a:t>Setting up your Indeed Account</a:t>
            </a:r>
          </a:p>
        </p:txBody>
      </p:sp>
      <p:sp>
        <p:nvSpPr>
          <p:cNvPr id="3" name="Rectangle 2">
            <a:extLst>
              <a:ext uri="{FF2B5EF4-FFF2-40B4-BE49-F238E27FC236}">
                <a16:creationId xmlns:a16="http://schemas.microsoft.com/office/drawing/2014/main" id="{53C13F8A-4A63-4EF8-8D23-CF0A293DF9D8}"/>
              </a:ext>
            </a:extLst>
          </p:cNvPr>
          <p:cNvSpPr/>
          <p:nvPr/>
        </p:nvSpPr>
        <p:spPr>
          <a:xfrm>
            <a:off x="683288" y="5004079"/>
            <a:ext cx="1215850" cy="99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C555D16-5361-4D72-BBA4-8EA79FD964C1}"/>
              </a:ext>
            </a:extLst>
          </p:cNvPr>
          <p:cNvPicPr>
            <a:picLocks noChangeAspect="1"/>
          </p:cNvPicPr>
          <p:nvPr/>
        </p:nvPicPr>
        <p:blipFill>
          <a:blip r:embed="rId4"/>
          <a:stretch>
            <a:fillRect/>
          </a:stretch>
        </p:blipFill>
        <p:spPr>
          <a:xfrm>
            <a:off x="0" y="2554628"/>
            <a:ext cx="10160000" cy="3965918"/>
          </a:xfrm>
          <a:prstGeom prst="rect">
            <a:avLst/>
          </a:prstGeom>
        </p:spPr>
      </p:pic>
      <p:sp>
        <p:nvSpPr>
          <p:cNvPr id="16" name="Rectangle 15">
            <a:extLst>
              <a:ext uri="{FF2B5EF4-FFF2-40B4-BE49-F238E27FC236}">
                <a16:creationId xmlns:a16="http://schemas.microsoft.com/office/drawing/2014/main" id="{9DE944A7-FC44-4EBC-A31B-71D08F71C808}"/>
              </a:ext>
            </a:extLst>
          </p:cNvPr>
          <p:cNvSpPr/>
          <p:nvPr/>
        </p:nvSpPr>
        <p:spPr>
          <a:xfrm>
            <a:off x="9193161" y="2554628"/>
            <a:ext cx="927258" cy="422787"/>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60000"/>
                  <a:lumOff val="40000"/>
                </a:schemeClr>
              </a:solidFill>
            </a:endParaRPr>
          </a:p>
        </p:txBody>
      </p:sp>
      <p:cxnSp>
        <p:nvCxnSpPr>
          <p:cNvPr id="17" name="Straight Arrow Connector 16">
            <a:extLst>
              <a:ext uri="{FF2B5EF4-FFF2-40B4-BE49-F238E27FC236}">
                <a16:creationId xmlns:a16="http://schemas.microsoft.com/office/drawing/2014/main" id="{7B7254D0-21BB-4E2C-A144-49DBBCBB182D}"/>
              </a:ext>
            </a:extLst>
          </p:cNvPr>
          <p:cNvCxnSpPr>
            <a:cxnSpLocks/>
          </p:cNvCxnSpPr>
          <p:nvPr/>
        </p:nvCxnSpPr>
        <p:spPr>
          <a:xfrm>
            <a:off x="8986684" y="1991011"/>
            <a:ext cx="169721" cy="56361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3074BA4-214D-4C14-9E15-C754A73748E4}"/>
              </a:ext>
            </a:extLst>
          </p:cNvPr>
          <p:cNvCxnSpPr>
            <a:cxnSpLocks/>
          </p:cNvCxnSpPr>
          <p:nvPr/>
        </p:nvCxnSpPr>
        <p:spPr>
          <a:xfrm>
            <a:off x="476811" y="1991011"/>
            <a:ext cx="0" cy="46215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AA69D7F-F9F5-4CEB-B175-E0111B41C3C6}"/>
              </a:ext>
            </a:extLst>
          </p:cNvPr>
          <p:cNvCxnSpPr>
            <a:cxnSpLocks/>
          </p:cNvCxnSpPr>
          <p:nvPr/>
        </p:nvCxnSpPr>
        <p:spPr>
          <a:xfrm>
            <a:off x="4125374" y="1995026"/>
            <a:ext cx="0" cy="46215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168CAF-D359-4765-881C-8ACE0AA557C8}"/>
              </a:ext>
            </a:extLst>
          </p:cNvPr>
          <p:cNvSpPr txBox="1"/>
          <p:nvPr/>
        </p:nvSpPr>
        <p:spPr>
          <a:xfrm>
            <a:off x="6741093" y="1603653"/>
            <a:ext cx="3418907" cy="646331"/>
          </a:xfrm>
          <a:prstGeom prst="rect">
            <a:avLst/>
          </a:prstGeom>
          <a:noFill/>
        </p:spPr>
        <p:txBody>
          <a:bodyPr wrap="square" rtlCol="0">
            <a:spAutoFit/>
          </a:bodyPr>
          <a:lstStyle/>
          <a:p>
            <a:r>
              <a:rPr lang="en-GB" b="1" u="sng" dirty="0">
                <a:highlight>
                  <a:srgbClr val="FFFF00"/>
                </a:highlight>
              </a:rPr>
              <a:t>Make sure to click this option…</a:t>
            </a:r>
          </a:p>
          <a:p>
            <a:r>
              <a:rPr lang="en-GB" sz="1100" dirty="0">
                <a:highlight>
                  <a:srgbClr val="FFFF00"/>
                </a:highlight>
              </a:rPr>
              <a:t>This will take you to the Employers page</a:t>
            </a:r>
          </a:p>
          <a:p>
            <a:r>
              <a:rPr lang="en-GB" sz="1100" dirty="0">
                <a:highlight>
                  <a:srgbClr val="FFFF00"/>
                </a:highlight>
              </a:rPr>
              <a:t> instead of the Job Search Page</a:t>
            </a:r>
          </a:p>
        </p:txBody>
      </p:sp>
    </p:spTree>
    <p:extLst>
      <p:ext uri="{BB962C8B-B14F-4D97-AF65-F5344CB8AC3E}">
        <p14:creationId xmlns:p14="http://schemas.microsoft.com/office/powerpoint/2010/main" val="135789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p:nvPr/>
        </p:nvSpPr>
        <p:spPr>
          <a:xfrm>
            <a:off x="2003969" y="3939400"/>
            <a:ext cx="4419900" cy="2328300"/>
          </a:xfrm>
          <a:prstGeom prst="rect">
            <a:avLst/>
          </a:prstGeom>
          <a:noFill/>
          <a:ln>
            <a:noFill/>
          </a:ln>
        </p:spPr>
        <p:txBody>
          <a:bodyPr spcFirstLastPara="1" wrap="square" lIns="38100" tIns="38100" rIns="38100" bIns="38100" anchor="t" anchorCtr="0">
            <a:noAutofit/>
          </a:bodyPr>
          <a:lstStyle/>
          <a:p>
            <a:pPr marL="381000" marR="0" lvl="0" indent="0" algn="l" rtl="0">
              <a:lnSpc>
                <a:spcPct val="120000"/>
              </a:lnSpc>
              <a:spcBef>
                <a:spcPts val="0"/>
              </a:spcBef>
              <a:spcAft>
                <a:spcPts val="0"/>
              </a:spcAft>
              <a:buNone/>
            </a:pPr>
            <a:endParaRPr sz="3125">
              <a:solidFill>
                <a:srgbClr val="000000"/>
              </a:solidFill>
              <a:latin typeface="Arial"/>
              <a:ea typeface="Arial"/>
              <a:cs typeface="Arial"/>
              <a:sym typeface="Arial"/>
            </a:endParaRPr>
          </a:p>
        </p:txBody>
      </p:sp>
      <p:sp>
        <p:nvSpPr>
          <p:cNvPr id="31" name="Google Shape;31;p8"/>
          <p:cNvSpPr txBox="1"/>
          <p:nvPr/>
        </p:nvSpPr>
        <p:spPr>
          <a:xfrm>
            <a:off x="381673" y="875623"/>
            <a:ext cx="9150050" cy="20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dirty="0"/>
              <a:t>Once you have confirmed your account, you will receive a welcome email from them and a link that will take you to this page.</a:t>
            </a:r>
          </a:p>
        </p:txBody>
      </p:sp>
      <p:sp>
        <p:nvSpPr>
          <p:cNvPr id="2" name="TextBox 1">
            <a:extLst>
              <a:ext uri="{FF2B5EF4-FFF2-40B4-BE49-F238E27FC236}">
                <a16:creationId xmlns:a16="http://schemas.microsoft.com/office/drawing/2014/main" id="{74214F21-EE5D-4FE9-AE74-8260B383BE5E}"/>
              </a:ext>
            </a:extLst>
          </p:cNvPr>
          <p:cNvSpPr txBox="1"/>
          <p:nvPr/>
        </p:nvSpPr>
        <p:spPr>
          <a:xfrm>
            <a:off x="2939986" y="875623"/>
            <a:ext cx="3759362" cy="400110"/>
          </a:xfrm>
          <a:prstGeom prst="rect">
            <a:avLst/>
          </a:prstGeom>
          <a:noFill/>
        </p:spPr>
        <p:txBody>
          <a:bodyPr wrap="none" rtlCol="0">
            <a:spAutoFit/>
          </a:bodyPr>
          <a:lstStyle/>
          <a:p>
            <a:r>
              <a:rPr lang="en-GB" sz="2000" dirty="0"/>
              <a:t>Setting up your Indeed Account</a:t>
            </a:r>
          </a:p>
        </p:txBody>
      </p:sp>
      <p:sp>
        <p:nvSpPr>
          <p:cNvPr id="3" name="Rectangle 2">
            <a:extLst>
              <a:ext uri="{FF2B5EF4-FFF2-40B4-BE49-F238E27FC236}">
                <a16:creationId xmlns:a16="http://schemas.microsoft.com/office/drawing/2014/main" id="{53C13F8A-4A63-4EF8-8D23-CF0A293DF9D8}"/>
              </a:ext>
            </a:extLst>
          </p:cNvPr>
          <p:cNvSpPr/>
          <p:nvPr/>
        </p:nvSpPr>
        <p:spPr>
          <a:xfrm>
            <a:off x="683288" y="5004079"/>
            <a:ext cx="1215850" cy="99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B133362-E2E3-4735-AF36-BB1A6382E71C}"/>
              </a:ext>
            </a:extLst>
          </p:cNvPr>
          <p:cNvSpPr txBox="1"/>
          <p:nvPr/>
        </p:nvSpPr>
        <p:spPr>
          <a:xfrm>
            <a:off x="6610762" y="3939400"/>
            <a:ext cx="2842529" cy="2585323"/>
          </a:xfrm>
          <a:prstGeom prst="rect">
            <a:avLst/>
          </a:prstGeom>
          <a:noFill/>
        </p:spPr>
        <p:txBody>
          <a:bodyPr wrap="square" rtlCol="0">
            <a:spAutoFit/>
          </a:bodyPr>
          <a:lstStyle/>
          <a:p>
            <a:r>
              <a:rPr lang="en-GB" sz="1800" dirty="0"/>
              <a:t>Here you will be able to manage your jobs and applicants.</a:t>
            </a:r>
          </a:p>
          <a:p>
            <a:endParaRPr lang="en-GB" sz="1800" dirty="0"/>
          </a:p>
          <a:p>
            <a:r>
              <a:rPr lang="en-GB" sz="1800" dirty="0"/>
              <a:t>It will then take you to your main dashboard. Here you will be able to take a look at your advert and the applicants for it.</a:t>
            </a:r>
          </a:p>
        </p:txBody>
      </p:sp>
      <p:pic>
        <p:nvPicPr>
          <p:cNvPr id="16" name="Picture 15" descr="A screenshot of a computer&#10;&#10;Description automatically generated with medium confidence">
            <a:extLst>
              <a:ext uri="{FF2B5EF4-FFF2-40B4-BE49-F238E27FC236}">
                <a16:creationId xmlns:a16="http://schemas.microsoft.com/office/drawing/2014/main" id="{A648F32C-7480-4EFF-BEA4-C8AA9789F34D}"/>
              </a:ext>
            </a:extLst>
          </p:cNvPr>
          <p:cNvPicPr>
            <a:picLocks noChangeAspect="1"/>
          </p:cNvPicPr>
          <p:nvPr/>
        </p:nvPicPr>
        <p:blipFill>
          <a:blip r:embed="rId4"/>
          <a:stretch>
            <a:fillRect/>
          </a:stretch>
        </p:blipFill>
        <p:spPr>
          <a:xfrm>
            <a:off x="395811" y="2247020"/>
            <a:ext cx="5956590" cy="2171852"/>
          </a:xfrm>
          <a:prstGeom prst="rect">
            <a:avLst/>
          </a:prstGeom>
        </p:spPr>
      </p:pic>
      <p:cxnSp>
        <p:nvCxnSpPr>
          <p:cNvPr id="17" name="Straight Arrow Connector 16">
            <a:extLst>
              <a:ext uri="{FF2B5EF4-FFF2-40B4-BE49-F238E27FC236}">
                <a16:creationId xmlns:a16="http://schemas.microsoft.com/office/drawing/2014/main" id="{6402F1EB-CFF6-4FDF-A61F-2F4321B82856}"/>
              </a:ext>
            </a:extLst>
          </p:cNvPr>
          <p:cNvCxnSpPr>
            <a:cxnSpLocks/>
          </p:cNvCxnSpPr>
          <p:nvPr/>
        </p:nvCxnSpPr>
        <p:spPr>
          <a:xfrm flipH="1" flipV="1">
            <a:off x="5161935" y="3641352"/>
            <a:ext cx="1448829" cy="86412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A screenshot of a computer&#10;&#10;Description automatically generated with medium confidence">
            <a:extLst>
              <a:ext uri="{FF2B5EF4-FFF2-40B4-BE49-F238E27FC236}">
                <a16:creationId xmlns:a16="http://schemas.microsoft.com/office/drawing/2014/main" id="{BB2D81C7-51E3-4771-9DBB-90EB19B8E180}"/>
              </a:ext>
            </a:extLst>
          </p:cNvPr>
          <p:cNvPicPr>
            <a:picLocks noChangeAspect="1"/>
          </p:cNvPicPr>
          <p:nvPr/>
        </p:nvPicPr>
        <p:blipFill>
          <a:blip r:embed="rId5"/>
          <a:stretch>
            <a:fillRect/>
          </a:stretch>
        </p:blipFill>
        <p:spPr>
          <a:xfrm>
            <a:off x="395811" y="4505472"/>
            <a:ext cx="5731510" cy="2364105"/>
          </a:xfrm>
          <a:prstGeom prst="rect">
            <a:avLst/>
          </a:prstGeom>
        </p:spPr>
      </p:pic>
      <p:cxnSp>
        <p:nvCxnSpPr>
          <p:cNvPr id="19" name="Straight Arrow Connector 18">
            <a:extLst>
              <a:ext uri="{FF2B5EF4-FFF2-40B4-BE49-F238E27FC236}">
                <a16:creationId xmlns:a16="http://schemas.microsoft.com/office/drawing/2014/main" id="{0E17EE57-02E0-4131-AA84-9DC9E349C5E7}"/>
              </a:ext>
            </a:extLst>
          </p:cNvPr>
          <p:cNvCxnSpPr>
            <a:cxnSpLocks/>
          </p:cNvCxnSpPr>
          <p:nvPr/>
        </p:nvCxnSpPr>
        <p:spPr>
          <a:xfrm flipH="1">
            <a:off x="4819668" y="5174901"/>
            <a:ext cx="179109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8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p:nvPr/>
        </p:nvSpPr>
        <p:spPr>
          <a:xfrm>
            <a:off x="2003969" y="3939400"/>
            <a:ext cx="4419900" cy="2328300"/>
          </a:xfrm>
          <a:prstGeom prst="rect">
            <a:avLst/>
          </a:prstGeom>
          <a:noFill/>
          <a:ln>
            <a:noFill/>
          </a:ln>
        </p:spPr>
        <p:txBody>
          <a:bodyPr spcFirstLastPara="1" wrap="square" lIns="38100" tIns="38100" rIns="38100" bIns="38100" anchor="t" anchorCtr="0">
            <a:noAutofit/>
          </a:bodyPr>
          <a:lstStyle/>
          <a:p>
            <a:pPr marL="381000" marR="0" lvl="0" indent="0" algn="l" rtl="0">
              <a:lnSpc>
                <a:spcPct val="120000"/>
              </a:lnSpc>
              <a:spcBef>
                <a:spcPts val="0"/>
              </a:spcBef>
              <a:spcAft>
                <a:spcPts val="0"/>
              </a:spcAft>
              <a:buNone/>
            </a:pPr>
            <a:endParaRPr sz="3125">
              <a:solidFill>
                <a:srgbClr val="000000"/>
              </a:solidFill>
              <a:latin typeface="Arial"/>
              <a:ea typeface="Arial"/>
              <a:cs typeface="Arial"/>
              <a:sym typeface="Arial"/>
            </a:endParaRPr>
          </a:p>
        </p:txBody>
      </p:sp>
      <p:sp>
        <p:nvSpPr>
          <p:cNvPr id="31" name="Google Shape;31;p8"/>
          <p:cNvSpPr txBox="1"/>
          <p:nvPr/>
        </p:nvSpPr>
        <p:spPr>
          <a:xfrm>
            <a:off x="381673" y="875623"/>
            <a:ext cx="9150050" cy="20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dirty="0"/>
              <a:t>When on the main page make sure you select the Park Holidays UK Ltd account to be allow you to be able to see our Park Holidays jobs and to be able to review the applications etc.</a:t>
            </a:r>
          </a:p>
        </p:txBody>
      </p:sp>
      <p:sp>
        <p:nvSpPr>
          <p:cNvPr id="2" name="TextBox 1">
            <a:extLst>
              <a:ext uri="{FF2B5EF4-FFF2-40B4-BE49-F238E27FC236}">
                <a16:creationId xmlns:a16="http://schemas.microsoft.com/office/drawing/2014/main" id="{74214F21-EE5D-4FE9-AE74-8260B383BE5E}"/>
              </a:ext>
            </a:extLst>
          </p:cNvPr>
          <p:cNvSpPr txBox="1"/>
          <p:nvPr/>
        </p:nvSpPr>
        <p:spPr>
          <a:xfrm>
            <a:off x="2939986" y="875623"/>
            <a:ext cx="3759362" cy="400110"/>
          </a:xfrm>
          <a:prstGeom prst="rect">
            <a:avLst/>
          </a:prstGeom>
          <a:noFill/>
        </p:spPr>
        <p:txBody>
          <a:bodyPr wrap="none" rtlCol="0">
            <a:spAutoFit/>
          </a:bodyPr>
          <a:lstStyle/>
          <a:p>
            <a:r>
              <a:rPr lang="en-GB" sz="2000" dirty="0"/>
              <a:t>Setting up your Indeed Account</a:t>
            </a:r>
          </a:p>
        </p:txBody>
      </p:sp>
      <p:sp>
        <p:nvSpPr>
          <p:cNvPr id="3" name="Rectangle 2">
            <a:extLst>
              <a:ext uri="{FF2B5EF4-FFF2-40B4-BE49-F238E27FC236}">
                <a16:creationId xmlns:a16="http://schemas.microsoft.com/office/drawing/2014/main" id="{53C13F8A-4A63-4EF8-8D23-CF0A293DF9D8}"/>
              </a:ext>
            </a:extLst>
          </p:cNvPr>
          <p:cNvSpPr/>
          <p:nvPr/>
        </p:nvSpPr>
        <p:spPr>
          <a:xfrm>
            <a:off x="683288" y="5004079"/>
            <a:ext cx="1215850" cy="99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400130A-F173-4F8B-93FD-AF955D791B25}"/>
              </a:ext>
            </a:extLst>
          </p:cNvPr>
          <p:cNvPicPr>
            <a:picLocks noChangeAspect="1"/>
          </p:cNvPicPr>
          <p:nvPr/>
        </p:nvPicPr>
        <p:blipFill>
          <a:blip r:embed="rId4"/>
          <a:stretch>
            <a:fillRect/>
          </a:stretch>
        </p:blipFill>
        <p:spPr>
          <a:xfrm>
            <a:off x="188944" y="2583831"/>
            <a:ext cx="9782111" cy="3792115"/>
          </a:xfrm>
          <a:prstGeom prst="rect">
            <a:avLst/>
          </a:prstGeom>
        </p:spPr>
      </p:pic>
      <p:sp>
        <p:nvSpPr>
          <p:cNvPr id="14" name="Rectangle 13">
            <a:extLst>
              <a:ext uri="{FF2B5EF4-FFF2-40B4-BE49-F238E27FC236}">
                <a16:creationId xmlns:a16="http://schemas.microsoft.com/office/drawing/2014/main" id="{EEF67749-B0BA-42A3-A447-C7274385B49A}"/>
              </a:ext>
            </a:extLst>
          </p:cNvPr>
          <p:cNvSpPr/>
          <p:nvPr/>
        </p:nvSpPr>
        <p:spPr>
          <a:xfrm>
            <a:off x="7826476" y="2505172"/>
            <a:ext cx="1130711" cy="483834"/>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60000"/>
                  <a:lumOff val="40000"/>
                </a:schemeClr>
              </a:solidFill>
            </a:endParaRPr>
          </a:p>
        </p:txBody>
      </p:sp>
    </p:spTree>
    <p:extLst>
      <p:ext uri="{BB962C8B-B14F-4D97-AF65-F5344CB8AC3E}">
        <p14:creationId xmlns:p14="http://schemas.microsoft.com/office/powerpoint/2010/main" val="308551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p:nvPr/>
        </p:nvSpPr>
        <p:spPr>
          <a:xfrm>
            <a:off x="88642" y="5503660"/>
            <a:ext cx="9338878" cy="2328300"/>
          </a:xfrm>
          <a:prstGeom prst="rect">
            <a:avLst/>
          </a:prstGeom>
          <a:noFill/>
          <a:ln>
            <a:noFill/>
          </a:ln>
        </p:spPr>
        <p:txBody>
          <a:bodyPr spcFirstLastPara="1" wrap="square" lIns="38100" tIns="38100" rIns="38100" bIns="38100" anchor="t" anchorCtr="0">
            <a:noAutofit/>
          </a:bodyPr>
          <a:lstStyle/>
          <a:p>
            <a:pPr marL="381000" marR="0" lvl="0" indent="0" algn="l" rtl="0">
              <a:lnSpc>
                <a:spcPct val="120000"/>
              </a:lnSpc>
              <a:spcBef>
                <a:spcPts val="0"/>
              </a:spcBef>
              <a:spcAft>
                <a:spcPts val="0"/>
              </a:spcAft>
              <a:buNone/>
            </a:pPr>
            <a:r>
              <a:rPr lang="en-GB" sz="1600" dirty="0"/>
              <a:t>Select the Candidates tab at the top of the page.</a:t>
            </a:r>
            <a:endParaRPr sz="1600" dirty="0">
              <a:solidFill>
                <a:srgbClr val="000000"/>
              </a:solidFill>
              <a:latin typeface="Arial"/>
              <a:ea typeface="Arial"/>
              <a:cs typeface="Arial"/>
              <a:sym typeface="Arial"/>
            </a:endParaRPr>
          </a:p>
        </p:txBody>
      </p:sp>
      <p:pic>
        <p:nvPicPr>
          <p:cNvPr id="17" name="Picture 16" descr="A screenshot of a computer&#10;&#10;Description automatically generated with medium confidence">
            <a:extLst>
              <a:ext uri="{FF2B5EF4-FFF2-40B4-BE49-F238E27FC236}">
                <a16:creationId xmlns:a16="http://schemas.microsoft.com/office/drawing/2014/main" id="{36A8C2A2-CD43-4C19-B248-DD9FEB5B5048}"/>
              </a:ext>
            </a:extLst>
          </p:cNvPr>
          <p:cNvPicPr>
            <a:picLocks noChangeAspect="1"/>
          </p:cNvPicPr>
          <p:nvPr/>
        </p:nvPicPr>
        <p:blipFill>
          <a:blip r:embed="rId4"/>
          <a:stretch>
            <a:fillRect/>
          </a:stretch>
        </p:blipFill>
        <p:spPr>
          <a:xfrm>
            <a:off x="494134" y="1772104"/>
            <a:ext cx="8933386" cy="3684799"/>
          </a:xfrm>
          <a:prstGeom prst="rect">
            <a:avLst/>
          </a:prstGeom>
        </p:spPr>
      </p:pic>
      <p:sp>
        <p:nvSpPr>
          <p:cNvPr id="18" name="TextBox 17">
            <a:extLst>
              <a:ext uri="{FF2B5EF4-FFF2-40B4-BE49-F238E27FC236}">
                <a16:creationId xmlns:a16="http://schemas.microsoft.com/office/drawing/2014/main" id="{57BEAB9A-29A3-4BF7-B466-131EF6FA9BC8}"/>
              </a:ext>
            </a:extLst>
          </p:cNvPr>
          <p:cNvSpPr txBox="1"/>
          <p:nvPr/>
        </p:nvSpPr>
        <p:spPr>
          <a:xfrm>
            <a:off x="3263888" y="952190"/>
            <a:ext cx="3393878" cy="400110"/>
          </a:xfrm>
          <a:prstGeom prst="rect">
            <a:avLst/>
          </a:prstGeom>
          <a:noFill/>
        </p:spPr>
        <p:txBody>
          <a:bodyPr wrap="none" rtlCol="0">
            <a:spAutoFit/>
          </a:bodyPr>
          <a:lstStyle/>
          <a:p>
            <a:r>
              <a:rPr lang="en-GB" sz="2000" dirty="0"/>
              <a:t>3. Viewing your Applications</a:t>
            </a:r>
          </a:p>
        </p:txBody>
      </p:sp>
      <p:sp>
        <p:nvSpPr>
          <p:cNvPr id="5" name="Rectangle 4">
            <a:extLst>
              <a:ext uri="{FF2B5EF4-FFF2-40B4-BE49-F238E27FC236}">
                <a16:creationId xmlns:a16="http://schemas.microsoft.com/office/drawing/2014/main" id="{05F97F8F-B7FF-4603-BAC2-0EC668F0116D}"/>
              </a:ext>
            </a:extLst>
          </p:cNvPr>
          <p:cNvSpPr/>
          <p:nvPr/>
        </p:nvSpPr>
        <p:spPr>
          <a:xfrm>
            <a:off x="953308" y="2002728"/>
            <a:ext cx="591714" cy="422787"/>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60000"/>
                  <a:lumOff val="4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
        <p:cNvGrpSpPr/>
        <p:nvPr/>
      </p:nvGrpSpPr>
      <p:grpSpPr>
        <a:xfrm>
          <a:off x="0" y="0"/>
          <a:ext cx="0" cy="0"/>
          <a:chOff x="0" y="0"/>
          <a:chExt cx="0" cy="0"/>
        </a:xfrm>
      </p:grpSpPr>
      <p:sp>
        <p:nvSpPr>
          <p:cNvPr id="37" name="Google Shape;37;p9"/>
          <p:cNvSpPr txBox="1"/>
          <p:nvPr/>
        </p:nvSpPr>
        <p:spPr>
          <a:xfrm>
            <a:off x="1750250" y="640325"/>
            <a:ext cx="85500" cy="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9"/>
          <p:cNvSpPr txBox="1"/>
          <p:nvPr/>
        </p:nvSpPr>
        <p:spPr>
          <a:xfrm>
            <a:off x="3942735" y="5004619"/>
            <a:ext cx="5747740" cy="250870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Once you click on Candidates you will see this page. Click on the little arrow next to the job, this will drop down a search for all jobs and allow you to view candidates for other roles.</a:t>
            </a:r>
          </a:p>
          <a:p>
            <a:pPr marL="0" lvl="0" indent="0" algn="l" rtl="0">
              <a:spcBef>
                <a:spcPts val="0"/>
              </a:spcBef>
              <a:spcAft>
                <a:spcPts val="0"/>
              </a:spcAft>
              <a:buNone/>
            </a:pPr>
            <a:endParaRPr dirty="0"/>
          </a:p>
          <a:p>
            <a:pPr marL="0" lvl="0" indent="0" algn="l" rtl="0">
              <a:spcBef>
                <a:spcPts val="0"/>
              </a:spcBef>
              <a:spcAft>
                <a:spcPts val="0"/>
              </a:spcAft>
              <a:buNone/>
            </a:pPr>
            <a:r>
              <a:rPr lang="en-US" dirty="0"/>
              <a:t>Once you click on the Job title of the role you are looking for- you will see all the applicants.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on the first applicants name and it will bring up their details and CV etc.</a:t>
            </a:r>
            <a:endParaRPr dirty="0"/>
          </a:p>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745272E7-7CA7-4DCA-93AE-BAA5CFC2BE31}"/>
              </a:ext>
            </a:extLst>
          </p:cNvPr>
          <p:cNvPicPr>
            <a:picLocks noChangeAspect="1"/>
          </p:cNvPicPr>
          <p:nvPr/>
        </p:nvPicPr>
        <p:blipFill>
          <a:blip r:embed="rId4"/>
          <a:stretch>
            <a:fillRect/>
          </a:stretch>
        </p:blipFill>
        <p:spPr>
          <a:xfrm>
            <a:off x="0" y="176980"/>
            <a:ext cx="10160000" cy="4562168"/>
          </a:xfrm>
          <a:prstGeom prst="rect">
            <a:avLst/>
          </a:prstGeom>
        </p:spPr>
      </p:pic>
      <p:sp>
        <p:nvSpPr>
          <p:cNvPr id="4" name="Rectangle 3">
            <a:extLst>
              <a:ext uri="{FF2B5EF4-FFF2-40B4-BE49-F238E27FC236}">
                <a16:creationId xmlns:a16="http://schemas.microsoft.com/office/drawing/2014/main" id="{CC6517D9-A519-4DF5-8641-BF5CA5554F92}"/>
              </a:ext>
            </a:extLst>
          </p:cNvPr>
          <p:cNvSpPr/>
          <p:nvPr/>
        </p:nvSpPr>
        <p:spPr>
          <a:xfrm>
            <a:off x="0" y="1071715"/>
            <a:ext cx="2182761" cy="3765755"/>
          </a:xfrm>
          <a:prstGeom prst="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733</Words>
  <Application>Microsoft Office PowerPoint</Application>
  <PresentationFormat>Custom</PresentationFormat>
  <Paragraphs>72</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Bahnschrift SemiBold</vt:lpstr>
      <vt:lpstr>Custom</vt:lpstr>
      <vt:lpstr>Park Holidays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Holidays</dc:title>
  <dc:creator>Bernadette Wells</dc:creator>
  <cp:lastModifiedBy>Gemma Stevens</cp:lastModifiedBy>
  <cp:revision>16</cp:revision>
  <dcterms:modified xsi:type="dcterms:W3CDTF">2023-01-18T16:50:31Z</dcterms:modified>
</cp:coreProperties>
</file>